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1B17"/>
    <a:srgbClr val="29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95"/>
    <p:restoredTop sz="94694"/>
  </p:normalViewPr>
  <p:slideViewPr>
    <p:cSldViewPr snapToGrid="0">
      <p:cViewPr varScale="1">
        <p:scale>
          <a:sx n="161" d="100"/>
          <a:sy n="161" d="100"/>
        </p:scale>
        <p:origin x="86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eb9daa2cc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eb9daa2cc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e00d2d4356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g2e00d2d4356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e53f6e08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g2e53f6e08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ebb53e225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g2ebb53e225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ebb53e225c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2ebb53e225c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ebb53e225c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g2ebb53e225c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ebb53e225c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ebb53e225c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09925" y="0"/>
            <a:ext cx="51435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0" b="1" dirty="0">
                <a:solidFill>
                  <a:srgbClr val="651B17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SisAi World</a:t>
            </a:r>
            <a:endParaRPr sz="6000" b="1" dirty="0">
              <a:solidFill>
                <a:srgbClr val="651B17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1" name="Google Shape;101;p25"/>
          <p:cNvSpPr txBox="1">
            <a:spLocks noGrp="1"/>
          </p:cNvSpPr>
          <p:nvPr>
            <p:ph type="subTitle" idx="1"/>
          </p:nvPr>
        </p:nvSpPr>
        <p:spPr>
          <a:xfrm>
            <a:off x="2777700" y="2834125"/>
            <a:ext cx="6054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 dirty="0"/>
              <a:t>Providing AI as Software</a:t>
            </a:r>
            <a:endParaRPr sz="2900" dirty="0"/>
          </a:p>
        </p:txBody>
      </p:sp>
      <p:pic>
        <p:nvPicPr>
          <p:cNvPr id="102" name="Google Shape;10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8219" y="187084"/>
            <a:ext cx="1494250" cy="9050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8;p31">
            <a:extLst>
              <a:ext uri="{FF2B5EF4-FFF2-40B4-BE49-F238E27FC236}">
                <a16:creationId xmlns:a16="http://schemas.microsoft.com/office/drawing/2014/main" id="{19980248-C0AD-0978-3709-523EBDC114CE}"/>
              </a:ext>
            </a:extLst>
          </p:cNvPr>
          <p:cNvSpPr txBox="1">
            <a:spLocks/>
          </p:cNvSpPr>
          <p:nvPr/>
        </p:nvSpPr>
        <p:spPr>
          <a:xfrm>
            <a:off x="7213432" y="4811150"/>
            <a:ext cx="1930568" cy="290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altLang="ja" sz="1600" dirty="0">
                <a:solidFill>
                  <a:schemeClr val="bg2"/>
                </a:solidFill>
              </a:rPr>
              <a:t>https://SisAi.world</a:t>
            </a:r>
            <a:endParaRPr lang="en" sz="16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>
            <a:extLst>
              <a:ext uri="{FF2B5EF4-FFF2-40B4-BE49-F238E27FC236}">
                <a16:creationId xmlns:a16="http://schemas.microsoft.com/office/drawing/2014/main" id="{CAF0A0EE-A069-3F3D-7289-371B217FBDB8}"/>
              </a:ext>
            </a:extLst>
          </p:cNvPr>
          <p:cNvSpPr/>
          <p:nvPr/>
        </p:nvSpPr>
        <p:spPr>
          <a:xfrm>
            <a:off x="246185" y="1916723"/>
            <a:ext cx="8713177" cy="2549769"/>
          </a:xfrm>
          <a:prstGeom prst="roundRect">
            <a:avLst>
              <a:gd name="adj" fmla="val 7824"/>
            </a:avLst>
          </a:prstGeom>
          <a:solidFill>
            <a:srgbClr val="294A7E">
              <a:alpha val="1524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Google Shape;107;p26"/>
          <p:cNvSpPr txBox="1">
            <a:spLocks noGrp="1"/>
          </p:cNvSpPr>
          <p:nvPr>
            <p:ph type="title"/>
          </p:nvPr>
        </p:nvSpPr>
        <p:spPr>
          <a:xfrm>
            <a:off x="311700" y="142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ja" sz="2400" dirty="0">
                <a:solidFill>
                  <a:srgbClr val="294A7E"/>
                </a:solidFill>
              </a:rPr>
              <a:t>What is SisAi World?</a:t>
            </a:r>
            <a:endParaRPr sz="2400" dirty="0">
              <a:solidFill>
                <a:srgbClr val="294A7E"/>
              </a:solidFill>
            </a:endParaRPr>
          </a:p>
        </p:txBody>
      </p:sp>
      <p:sp>
        <p:nvSpPr>
          <p:cNvPr id="109" name="Google Shape;109;p26"/>
          <p:cNvSpPr txBox="1"/>
          <p:nvPr/>
        </p:nvSpPr>
        <p:spPr>
          <a:xfrm>
            <a:off x="7344234" y="3756674"/>
            <a:ext cx="1439754" cy="2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" sz="1600" b="1" dirty="0">
                <a:solidFill>
                  <a:srgbClr val="294A7E"/>
                </a:solidFill>
              </a:rPr>
              <a:t>General Users</a:t>
            </a:r>
            <a:endParaRPr sz="1600" b="1" i="0" u="none" strike="noStrike" cap="none" dirty="0">
              <a:solidFill>
                <a:srgbClr val="294A7E"/>
              </a:solidFill>
            </a:endParaRPr>
          </a:p>
        </p:txBody>
      </p:sp>
      <p:sp>
        <p:nvSpPr>
          <p:cNvPr id="110" name="Google Shape;110;p26"/>
          <p:cNvSpPr txBox="1"/>
          <p:nvPr/>
        </p:nvSpPr>
        <p:spPr>
          <a:xfrm>
            <a:off x="400137" y="605987"/>
            <a:ext cx="8432163" cy="1129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ja-JP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SisAi World is a </a:t>
            </a:r>
            <a:r>
              <a:rPr lang="en" altLang="ja-JP" sz="2400" b="1" i="0" u="none" strike="noStrike" dirty="0">
                <a:solidFill>
                  <a:srgbClr val="651B17"/>
                </a:solidFill>
                <a:effectLst/>
                <a:latin typeface="-webkit-standard"/>
              </a:rPr>
              <a:t>versatile</a:t>
            </a:r>
            <a:r>
              <a:rPr lang="en" altLang="ja-JP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software platform based on AI models. By using templates provided by AI experts, users can </a:t>
            </a:r>
            <a:r>
              <a:rPr lang="en" altLang="ja-JP" sz="2400" b="1" i="0" u="none" strike="noStrike" dirty="0">
                <a:solidFill>
                  <a:srgbClr val="651B17"/>
                </a:solidFill>
                <a:effectLst/>
                <a:latin typeface="-webkit-standard"/>
              </a:rPr>
              <a:t>effectively</a:t>
            </a:r>
            <a:r>
              <a:rPr lang="en" altLang="ja-JP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utilize various software functions and services.</a:t>
            </a:r>
            <a:endParaRPr sz="1800" dirty="0"/>
          </a:p>
        </p:txBody>
      </p:sp>
      <p:pic>
        <p:nvPicPr>
          <p:cNvPr id="112" name="Google Shape;11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249" y="2512323"/>
            <a:ext cx="1494250" cy="905076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6"/>
          <p:cNvSpPr txBox="1"/>
          <p:nvPr/>
        </p:nvSpPr>
        <p:spPr>
          <a:xfrm>
            <a:off x="3661243" y="3488750"/>
            <a:ext cx="1779850" cy="53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" sz="2000" b="1" dirty="0">
                <a:solidFill>
                  <a:srgbClr val="651B17"/>
                </a:solidFill>
              </a:rPr>
              <a:t>SisAi World</a:t>
            </a:r>
            <a:endParaRPr sz="2000" b="1" i="0" u="none" strike="noStrike" cap="none" dirty="0">
              <a:solidFill>
                <a:srgbClr val="651B17"/>
              </a:solidFill>
            </a:endParaRPr>
          </a:p>
        </p:txBody>
      </p:sp>
      <p:sp>
        <p:nvSpPr>
          <p:cNvPr id="114" name="Google Shape;114;p26"/>
          <p:cNvSpPr txBox="1"/>
          <p:nvPr/>
        </p:nvSpPr>
        <p:spPr>
          <a:xfrm>
            <a:off x="400137" y="3739486"/>
            <a:ext cx="1276200" cy="2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" sz="1600" b="1" dirty="0">
                <a:solidFill>
                  <a:srgbClr val="294A7E"/>
                </a:solidFill>
              </a:rPr>
              <a:t>AI Experts</a:t>
            </a:r>
            <a:endParaRPr sz="1600" b="1" i="0" u="none" strike="noStrike" cap="none" dirty="0">
              <a:solidFill>
                <a:srgbClr val="294A7E"/>
              </a:solidFill>
            </a:endParaRPr>
          </a:p>
        </p:txBody>
      </p:sp>
      <p:sp>
        <p:nvSpPr>
          <p:cNvPr id="115" name="Google Shape;115;p26"/>
          <p:cNvSpPr/>
          <p:nvPr/>
        </p:nvSpPr>
        <p:spPr>
          <a:xfrm>
            <a:off x="1717499" y="2512323"/>
            <a:ext cx="1989900" cy="1062938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591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ja-JP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Register templates and prompts</a:t>
            </a:r>
            <a:endParaRPr sz="1200" b="1" dirty="0">
              <a:solidFill>
                <a:srgbClr val="651B17"/>
              </a:solidFill>
            </a:endParaRPr>
          </a:p>
        </p:txBody>
      </p:sp>
      <p:sp>
        <p:nvSpPr>
          <p:cNvPr id="116" name="Google Shape;116;p26"/>
          <p:cNvSpPr/>
          <p:nvPr/>
        </p:nvSpPr>
        <p:spPr>
          <a:xfrm>
            <a:off x="5397299" y="2512323"/>
            <a:ext cx="2132700" cy="1062938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591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ja-JP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Choose and use the optimal templates and prompts</a:t>
            </a:r>
            <a:endParaRPr sz="1200" b="1" dirty="0">
              <a:solidFill>
                <a:srgbClr val="651B17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019FF67-804B-73C3-7D82-FCEF3D746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376" y="2365360"/>
            <a:ext cx="1087748" cy="124314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01F456E-C4FD-8E32-C161-3EB4DA34CE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55" y="2365361"/>
            <a:ext cx="1113646" cy="1243140"/>
          </a:xfrm>
          <a:prstGeom prst="rect">
            <a:avLst/>
          </a:prstGeom>
        </p:spPr>
      </p:pic>
      <p:sp>
        <p:nvSpPr>
          <p:cNvPr id="5" name="Google Shape;148;p31">
            <a:extLst>
              <a:ext uri="{FF2B5EF4-FFF2-40B4-BE49-F238E27FC236}">
                <a16:creationId xmlns:a16="http://schemas.microsoft.com/office/drawing/2014/main" id="{7B61FF3C-981F-5086-AF36-9E3F0DA43B33}"/>
              </a:ext>
            </a:extLst>
          </p:cNvPr>
          <p:cNvSpPr txBox="1">
            <a:spLocks/>
          </p:cNvSpPr>
          <p:nvPr/>
        </p:nvSpPr>
        <p:spPr>
          <a:xfrm>
            <a:off x="7213432" y="4778802"/>
            <a:ext cx="1930568" cy="290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altLang="ja" sz="1600" dirty="0">
                <a:solidFill>
                  <a:schemeClr val="bg2"/>
                </a:solidFill>
              </a:rPr>
              <a:t>https://SisAi.world</a:t>
            </a:r>
            <a:endParaRPr lang="en" sz="16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7"/>
          <p:cNvPicPr preferRelativeResize="0"/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  <a:effectLst>
            <a:softEdge rad="0"/>
          </a:effectLst>
        </p:spPr>
      </p:pic>
      <p:sp>
        <p:nvSpPr>
          <p:cNvPr id="121" name="Google Shape;121;p27"/>
          <p:cNvSpPr txBox="1">
            <a:spLocks noGrp="1"/>
          </p:cNvSpPr>
          <p:nvPr>
            <p:ph type="title"/>
          </p:nvPr>
        </p:nvSpPr>
        <p:spPr>
          <a:xfrm>
            <a:off x="311700" y="142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ja" sz="2400" b="1" dirty="0">
                <a:solidFill>
                  <a:srgbClr val="651B17"/>
                </a:solidFill>
                <a:effectLst>
                  <a:glow rad="402671">
                    <a:schemeClr val="accent1">
                      <a:alpha val="40000"/>
                    </a:schemeClr>
                  </a:glow>
                </a:effectLst>
              </a:rPr>
              <a:t>General Users</a:t>
            </a:r>
            <a:r>
              <a:rPr lang="en-US" altLang="ja" sz="2400" b="1" dirty="0">
                <a:solidFill>
                  <a:srgbClr val="651B17"/>
                </a:solidFill>
                <a:effectLst>
                  <a:glow rad="402671">
                    <a:schemeClr val="accent1">
                      <a:alpha val="40000"/>
                    </a:schemeClr>
                  </a:glow>
                </a:effectLst>
              </a:rPr>
              <a:t>‘ merits</a:t>
            </a:r>
            <a:endParaRPr sz="2400" b="1" dirty="0">
              <a:solidFill>
                <a:srgbClr val="651B17"/>
              </a:solidFill>
              <a:effectLst>
                <a:glow rad="402671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22" name="Google Shape;122;p27"/>
          <p:cNvSpPr txBox="1"/>
          <p:nvPr/>
        </p:nvSpPr>
        <p:spPr>
          <a:xfrm>
            <a:off x="140676" y="619131"/>
            <a:ext cx="8862646" cy="4159671"/>
          </a:xfrm>
          <a:prstGeom prst="rect">
            <a:avLst/>
          </a:prstGeom>
          <a:noFill/>
          <a:ln>
            <a:solidFill>
              <a:srgbClr val="294A7E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0650">
              <a:buSzPts val="1700"/>
            </a:pPr>
            <a:r>
              <a:rPr lang="ja-JP" altLang="en-US" sz="2400">
                <a:solidFill>
                  <a:schemeClr val="bg1"/>
                </a:solidFill>
                <a:effectLst>
                  <a:glow rad="228600">
                    <a:srgbClr val="294A7E">
                      <a:alpha val="80382"/>
                    </a:srgbClr>
                  </a:glow>
                </a:effectLst>
              </a:rPr>
              <a:t>Instantly apply expert knowledge to your own needs and business</a:t>
            </a:r>
          </a:p>
          <a:p>
            <a:pPr marL="120650" lvl="0" algn="l" rtl="0">
              <a:spcBef>
                <a:spcPts val="0"/>
              </a:spcBef>
              <a:spcAft>
                <a:spcPts val="0"/>
              </a:spcAft>
              <a:buSzPts val="1700"/>
            </a:pPr>
            <a:endParaRPr lang="en-US" altLang="ja-JP" sz="2400" dirty="0">
              <a:solidFill>
                <a:schemeClr val="bg1"/>
              </a:solidFill>
              <a:effectLst>
                <a:glow rad="228600">
                  <a:srgbClr val="294A7E">
                    <a:alpha val="80382"/>
                  </a:srgbClr>
                </a:glow>
              </a:effectLst>
            </a:endParaRPr>
          </a:p>
          <a:p>
            <a:pPr marL="120650" lvl="0" algn="l" rtl="0">
              <a:spcBef>
                <a:spcPts val="0"/>
              </a:spcBef>
              <a:spcAft>
                <a:spcPts val="0"/>
              </a:spcAft>
              <a:buSzPts val="1700"/>
            </a:pPr>
            <a:r>
              <a:rPr lang="ja-JP" altLang="en-US" sz="2400">
                <a:solidFill>
                  <a:schemeClr val="bg1"/>
                </a:solidFill>
                <a:effectLst>
                  <a:glow rad="228600">
                    <a:srgbClr val="294A7E">
                      <a:alpha val="80382"/>
                    </a:srgbClr>
                  </a:glow>
                </a:effectLst>
              </a:rPr>
              <a:t>Easy customization to fit your requirements</a:t>
            </a:r>
          </a:p>
          <a:p>
            <a:pPr marL="120650" lvl="0" algn="l" rtl="0">
              <a:spcBef>
                <a:spcPts val="0"/>
              </a:spcBef>
              <a:spcAft>
                <a:spcPts val="0"/>
              </a:spcAft>
              <a:buSzPts val="1700"/>
            </a:pPr>
            <a:endParaRPr lang="ja-JP" altLang="en-US" sz="2400">
              <a:solidFill>
                <a:schemeClr val="bg1"/>
              </a:solidFill>
              <a:effectLst>
                <a:glow rad="228600">
                  <a:srgbClr val="294A7E">
                    <a:alpha val="80382"/>
                  </a:srgbClr>
                </a:glow>
              </a:effectLst>
            </a:endParaRPr>
          </a:p>
          <a:p>
            <a:pPr marL="120650" lvl="0" algn="l" rtl="0">
              <a:spcBef>
                <a:spcPts val="0"/>
              </a:spcBef>
              <a:spcAft>
                <a:spcPts val="0"/>
              </a:spcAft>
              <a:buSzPts val="1700"/>
            </a:pPr>
            <a:r>
              <a:rPr lang="ja-JP" altLang="en-US" sz="2400">
                <a:solidFill>
                  <a:schemeClr val="bg1"/>
                </a:solidFill>
                <a:effectLst>
                  <a:glow rad="228600">
                    <a:srgbClr val="294A7E">
                      <a:alpha val="80382"/>
                    </a:srgbClr>
                  </a:glow>
                </a:effectLst>
              </a:rPr>
              <a:t>Improve efficiency by entering background information in advance</a:t>
            </a:r>
          </a:p>
          <a:p>
            <a:pPr marL="120650" lvl="0" algn="l" rtl="0">
              <a:spcBef>
                <a:spcPts val="0"/>
              </a:spcBef>
              <a:spcAft>
                <a:spcPts val="0"/>
              </a:spcAft>
              <a:buSzPts val="1700"/>
            </a:pPr>
            <a:endParaRPr lang="ja-JP" altLang="en-US" sz="2400">
              <a:solidFill>
                <a:schemeClr val="bg1"/>
              </a:solidFill>
              <a:effectLst>
                <a:glow rad="228600">
                  <a:srgbClr val="294A7E">
                    <a:alpha val="80382"/>
                  </a:srgbClr>
                </a:glow>
              </a:effectLst>
            </a:endParaRPr>
          </a:p>
          <a:p>
            <a:pPr marL="120650" lvl="0" algn="l" rtl="0">
              <a:spcBef>
                <a:spcPts val="0"/>
              </a:spcBef>
              <a:spcAft>
                <a:spcPts val="0"/>
              </a:spcAft>
              <a:buSzPts val="1700"/>
            </a:pPr>
            <a:r>
              <a:rPr lang="ja-JP" altLang="en-US" sz="2400">
                <a:solidFill>
                  <a:schemeClr val="bg1"/>
                </a:solidFill>
                <a:effectLst>
                  <a:glow rad="228600">
                    <a:srgbClr val="294A7E">
                      <a:alpha val="80382"/>
                    </a:srgbClr>
                  </a:glow>
                </a:effectLst>
              </a:rPr>
              <a:t>Enable collaborative work with other users</a:t>
            </a:r>
          </a:p>
          <a:p>
            <a:pPr marL="120650" lvl="0" algn="l" rtl="0">
              <a:spcBef>
                <a:spcPts val="0"/>
              </a:spcBef>
              <a:spcAft>
                <a:spcPts val="0"/>
              </a:spcAft>
              <a:buSzPts val="1700"/>
            </a:pPr>
            <a:endParaRPr lang="ja-JP" altLang="en-US" sz="2400">
              <a:solidFill>
                <a:schemeClr val="bg1"/>
              </a:solidFill>
              <a:effectLst>
                <a:glow rad="228600">
                  <a:srgbClr val="294A7E">
                    <a:alpha val="80382"/>
                  </a:srgbClr>
                </a:glow>
              </a:effectLst>
            </a:endParaRPr>
          </a:p>
          <a:p>
            <a:pPr marL="120650" lvl="0" algn="l" rtl="0">
              <a:spcBef>
                <a:spcPts val="0"/>
              </a:spcBef>
              <a:spcAft>
                <a:spcPts val="0"/>
              </a:spcAft>
              <a:buSzPts val="1700"/>
            </a:pPr>
            <a:r>
              <a:rPr lang="ja-JP" altLang="en-US" sz="2400">
                <a:solidFill>
                  <a:schemeClr val="bg1"/>
                </a:solidFill>
                <a:effectLst>
                  <a:glow rad="228600">
                    <a:srgbClr val="294A7E">
                      <a:alpha val="80382"/>
                    </a:srgbClr>
                  </a:glow>
                </a:effectLst>
              </a:rPr>
              <a:t>Share your own ideas as well</a:t>
            </a:r>
            <a:endParaRPr lang="ja-JP" altLang="en-US" sz="2400" dirty="0">
              <a:solidFill>
                <a:schemeClr val="bg1"/>
              </a:solidFill>
              <a:effectLst>
                <a:glow rad="228600">
                  <a:srgbClr val="294A7E">
                    <a:alpha val="80382"/>
                  </a:srgbClr>
                </a:glow>
              </a:effectLst>
            </a:endParaRPr>
          </a:p>
        </p:txBody>
      </p:sp>
      <p:sp>
        <p:nvSpPr>
          <p:cNvPr id="2" name="Google Shape;148;p31">
            <a:extLst>
              <a:ext uri="{FF2B5EF4-FFF2-40B4-BE49-F238E27FC236}">
                <a16:creationId xmlns:a16="http://schemas.microsoft.com/office/drawing/2014/main" id="{16BF6C5F-A027-BA11-6FA5-973591DB4392}"/>
              </a:ext>
            </a:extLst>
          </p:cNvPr>
          <p:cNvSpPr txBox="1">
            <a:spLocks/>
          </p:cNvSpPr>
          <p:nvPr/>
        </p:nvSpPr>
        <p:spPr>
          <a:xfrm>
            <a:off x="7213432" y="4778802"/>
            <a:ext cx="1930568" cy="290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altLang="ja" sz="1600" dirty="0">
                <a:solidFill>
                  <a:schemeClr val="bg1"/>
                </a:solidFill>
              </a:rPr>
              <a:t>https://SisAi.world</a:t>
            </a:r>
            <a:endParaRPr lang="en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1576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8"/>
          <p:cNvSpPr txBox="1">
            <a:spLocks noGrp="1"/>
          </p:cNvSpPr>
          <p:nvPr>
            <p:ph type="title"/>
          </p:nvPr>
        </p:nvSpPr>
        <p:spPr>
          <a:xfrm>
            <a:off x="1507881" y="71475"/>
            <a:ext cx="726726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altLang="ja" b="1" dirty="0">
                <a:solidFill>
                  <a:schemeClr val="bg1"/>
                </a:solidFill>
                <a:effectLst>
                  <a:outerShdw blurRad="50800" dist="88790" dir="13500000" algn="br" rotWithShape="0">
                    <a:srgbClr val="651B17">
                      <a:alpha val="40000"/>
                    </a:srgbClr>
                  </a:outerShdw>
                </a:effectLst>
              </a:rPr>
              <a:t>Benefits</a:t>
            </a:r>
            <a:r>
              <a:rPr lang="en" altLang="ja" b="1" dirty="0">
                <a:solidFill>
                  <a:srgbClr val="294A7E"/>
                </a:solidFill>
                <a:effectLst>
                  <a:outerShdw blurRad="50800" dist="88790" dir="13500000" algn="br" rotWithShape="0">
                    <a:srgbClr val="651B17">
                      <a:alpha val="40000"/>
                    </a:srgbClr>
                  </a:outerShdw>
                </a:effectLst>
              </a:rPr>
              <a:t> for AI Experts</a:t>
            </a:r>
            <a:endParaRPr b="1" dirty="0">
              <a:solidFill>
                <a:srgbClr val="294A7E"/>
              </a:solidFill>
              <a:effectLst>
                <a:outerShdw blurRad="50800" dist="88790" dir="13500000" algn="br" rotWithShape="0">
                  <a:srgbClr val="651B17">
                    <a:alpha val="40000"/>
                  </a:srgbClr>
                </a:outerShdw>
              </a:effectLst>
            </a:endParaRPr>
          </a:p>
        </p:txBody>
      </p:sp>
      <p:sp>
        <p:nvSpPr>
          <p:cNvPr id="129" name="Google Shape;129;p28"/>
          <p:cNvSpPr txBox="1"/>
          <p:nvPr/>
        </p:nvSpPr>
        <p:spPr>
          <a:xfrm>
            <a:off x="3147647" y="644175"/>
            <a:ext cx="5785338" cy="4427850"/>
          </a:xfrm>
          <a:prstGeom prst="rect">
            <a:avLst/>
          </a:prstGeom>
          <a:noFill/>
          <a:ln>
            <a:solidFill>
              <a:srgbClr val="294A7E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1800" b="1" dirty="0">
                <a:solidFill>
                  <a:srgbClr val="651B17"/>
                </a:solidFill>
              </a:rPr>
              <a:t>Protect intellectual property</a:t>
            </a:r>
            <a:r>
              <a:rPr lang="en" altLang="ja-JP" sz="1800" dirty="0"/>
              <a:t> by hiding critical parts of the prompt from users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endParaRPr lang="en" altLang="ja-JP" sz="1800" dirty="0"/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1800" b="1" dirty="0">
                <a:solidFill>
                  <a:srgbClr val="651B17"/>
                </a:solidFill>
              </a:rPr>
              <a:t>Continuous</a:t>
            </a:r>
            <a:r>
              <a:rPr lang="en" altLang="ja-JP" sz="1800" dirty="0"/>
              <a:t> use by users instead of one-time use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endParaRPr lang="en" altLang="ja-JP" sz="1800" dirty="0"/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1800" dirty="0"/>
              <a:t>Quickly provide </a:t>
            </a:r>
            <a:r>
              <a:rPr lang="en" altLang="ja-JP" sz="1800" b="1" dirty="0">
                <a:solidFill>
                  <a:srgbClr val="651B17"/>
                </a:solidFill>
              </a:rPr>
              <a:t>improvements</a:t>
            </a:r>
            <a:r>
              <a:rPr lang="en" altLang="ja-JP" sz="1800" dirty="0"/>
              <a:t> to users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endParaRPr lang="en" altLang="ja-JP" sz="1800" dirty="0"/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1800" b="1" dirty="0">
                <a:solidFill>
                  <a:srgbClr val="651B17"/>
                </a:solidFill>
              </a:rPr>
              <a:t>Multi-language</a:t>
            </a:r>
            <a:r>
              <a:rPr lang="en" altLang="ja-JP" sz="1800" dirty="0"/>
              <a:t> support, making it available to users worldwide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endParaRPr lang="en" altLang="ja-JP" sz="1800" dirty="0"/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1800" dirty="0"/>
              <a:t>Support for both </a:t>
            </a:r>
            <a:r>
              <a:rPr lang="en" altLang="ja-JP" sz="1800" b="1" dirty="0">
                <a:solidFill>
                  <a:srgbClr val="651B17"/>
                </a:solidFill>
              </a:rPr>
              <a:t>public and limited</a:t>
            </a:r>
            <a:r>
              <a:rPr lang="en" altLang="ja-JP" sz="1800" dirty="0"/>
              <a:t> access to specific users or organizations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endParaRPr lang="en" altLang="ja-JP" sz="1800" dirty="0"/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1800" dirty="0"/>
              <a:t>Upcoming features include support for both pay-per-use and subscription models</a:t>
            </a:r>
            <a:endParaRPr dirty="0">
              <a:highlight>
                <a:srgbClr val="FFFFFF"/>
              </a:highlight>
            </a:endParaRPr>
          </a:p>
        </p:txBody>
      </p:sp>
      <p:sp>
        <p:nvSpPr>
          <p:cNvPr id="2" name="Google Shape;148;p31">
            <a:extLst>
              <a:ext uri="{FF2B5EF4-FFF2-40B4-BE49-F238E27FC236}">
                <a16:creationId xmlns:a16="http://schemas.microsoft.com/office/drawing/2014/main" id="{5E0F3F73-2AC3-E6CC-794E-609D1BEE361E}"/>
              </a:ext>
            </a:extLst>
          </p:cNvPr>
          <p:cNvSpPr txBox="1">
            <a:spLocks/>
          </p:cNvSpPr>
          <p:nvPr/>
        </p:nvSpPr>
        <p:spPr>
          <a:xfrm>
            <a:off x="7213432" y="67293"/>
            <a:ext cx="1930568" cy="290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altLang="ja" sz="1600" dirty="0">
                <a:solidFill>
                  <a:schemeClr val="bg2"/>
                </a:solidFill>
              </a:rPr>
              <a:t>https://SisAi.world</a:t>
            </a:r>
            <a:endParaRPr lang="en" sz="16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1662" y="70338"/>
            <a:ext cx="4572000" cy="5002823"/>
          </a:xfrm>
          <a:prstGeom prst="rect">
            <a:avLst/>
          </a:prstGeom>
          <a:noFill/>
          <a:ln>
            <a:noFill/>
          </a:ln>
          <a:effectLst>
            <a:softEdge rad="516615"/>
          </a:effectLst>
        </p:spPr>
      </p:pic>
      <p:sp>
        <p:nvSpPr>
          <p:cNvPr id="135" name="Google Shape;135;p29"/>
          <p:cNvSpPr txBox="1">
            <a:spLocks noGrp="1"/>
          </p:cNvSpPr>
          <p:nvPr>
            <p:ph type="title"/>
          </p:nvPr>
        </p:nvSpPr>
        <p:spPr>
          <a:xfrm>
            <a:off x="311700" y="142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ja" sz="2400" dirty="0">
                <a:solidFill>
                  <a:srgbClr val="294A7E"/>
                </a:solidFill>
              </a:rPr>
              <a:t>Benefits for Companies and Organizations</a:t>
            </a:r>
            <a:endParaRPr sz="2400" dirty="0">
              <a:solidFill>
                <a:srgbClr val="294A7E"/>
              </a:solidFill>
            </a:endParaRPr>
          </a:p>
        </p:txBody>
      </p:sp>
      <p:sp>
        <p:nvSpPr>
          <p:cNvPr id="136" name="Google Shape;136;p29"/>
          <p:cNvSpPr txBox="1"/>
          <p:nvPr/>
        </p:nvSpPr>
        <p:spPr>
          <a:xfrm>
            <a:off x="167896" y="647151"/>
            <a:ext cx="5175382" cy="41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2000" dirty="0"/>
              <a:t>Instantly apply the knowledge </a:t>
            </a:r>
            <a:r>
              <a:rPr lang="en" altLang="ja-JP" sz="2000" b="1" dirty="0">
                <a:solidFill>
                  <a:srgbClr val="651B17"/>
                </a:solidFill>
              </a:rPr>
              <a:t>of internal and external experts</a:t>
            </a:r>
            <a:r>
              <a:rPr lang="en" altLang="ja-JP" sz="2000" dirty="0"/>
              <a:t> to your business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endParaRPr lang="en" altLang="ja-JP" sz="2000" dirty="0"/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2000" dirty="0"/>
              <a:t>Easy </a:t>
            </a:r>
            <a:r>
              <a:rPr lang="en" altLang="ja-JP" sz="2000" b="1" dirty="0">
                <a:solidFill>
                  <a:srgbClr val="651B17"/>
                </a:solidFill>
              </a:rPr>
              <a:t>customization</a:t>
            </a:r>
            <a:r>
              <a:rPr lang="en" altLang="ja-JP" sz="2000" dirty="0"/>
              <a:t> based on your company's needs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endParaRPr lang="en" altLang="ja-JP" sz="2000" dirty="0"/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2000" dirty="0"/>
              <a:t>Improve </a:t>
            </a:r>
            <a:r>
              <a:rPr lang="en" altLang="ja-JP" sz="2000" b="1" dirty="0">
                <a:solidFill>
                  <a:srgbClr val="651B17"/>
                </a:solidFill>
              </a:rPr>
              <a:t>efficiency</a:t>
            </a:r>
            <a:r>
              <a:rPr lang="en" altLang="ja-JP" sz="2000" dirty="0"/>
              <a:t> by entering background information in advance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endParaRPr lang="en" altLang="ja-JP" sz="2000" dirty="0"/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2000" dirty="0"/>
              <a:t>Enable </a:t>
            </a:r>
            <a:r>
              <a:rPr lang="en" altLang="ja-JP" sz="2000" b="1" dirty="0">
                <a:solidFill>
                  <a:srgbClr val="651B17"/>
                </a:solidFill>
              </a:rPr>
              <a:t>collaborative</a:t>
            </a:r>
            <a:r>
              <a:rPr lang="en" altLang="ja-JP" sz="2000" dirty="0"/>
              <a:t> team work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endParaRPr lang="en" altLang="ja-JP" sz="2000" dirty="0"/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2000" dirty="0"/>
              <a:t>Promote the development of</a:t>
            </a:r>
            <a:r>
              <a:rPr lang="en" altLang="ja-JP" sz="2000" b="1" dirty="0"/>
              <a:t> </a:t>
            </a:r>
            <a:r>
              <a:rPr lang="en" altLang="ja-JP" sz="2000" b="1" dirty="0">
                <a:solidFill>
                  <a:srgbClr val="651B17"/>
                </a:solidFill>
              </a:rPr>
              <a:t>in-house experts</a:t>
            </a:r>
            <a:endParaRPr lang="ja-JP" altLang="en-US" sz="2000" b="1" dirty="0">
              <a:solidFill>
                <a:srgbClr val="651B17"/>
              </a:solidFill>
              <a:highlight>
                <a:srgbClr val="FFFFFF"/>
              </a:highlight>
            </a:endParaRPr>
          </a:p>
        </p:txBody>
      </p:sp>
      <p:sp>
        <p:nvSpPr>
          <p:cNvPr id="2" name="Google Shape;148;p31">
            <a:extLst>
              <a:ext uri="{FF2B5EF4-FFF2-40B4-BE49-F238E27FC236}">
                <a16:creationId xmlns:a16="http://schemas.microsoft.com/office/drawing/2014/main" id="{3A81A710-ACC3-9E58-2F3F-D7DE5BFA6428}"/>
              </a:ext>
            </a:extLst>
          </p:cNvPr>
          <p:cNvSpPr txBox="1">
            <a:spLocks/>
          </p:cNvSpPr>
          <p:nvPr/>
        </p:nvSpPr>
        <p:spPr>
          <a:xfrm>
            <a:off x="7213432" y="4778802"/>
            <a:ext cx="1930568" cy="290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altLang="ja" sz="1600" dirty="0">
                <a:solidFill>
                  <a:schemeClr val="bg2"/>
                </a:solidFill>
              </a:rPr>
              <a:t>https://SisAi.world</a:t>
            </a:r>
            <a:endParaRPr lang="en" sz="16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39425"/>
          </a:srgbClr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4047806-415B-16C7-E285-255EFA221D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8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softEdge rad="0"/>
          </a:effectLst>
        </p:spPr>
      </p:pic>
      <p:sp>
        <p:nvSpPr>
          <p:cNvPr id="142" name="Google Shape;142;p30"/>
          <p:cNvSpPr txBox="1">
            <a:spLocks noGrp="1"/>
          </p:cNvSpPr>
          <p:nvPr>
            <p:ph type="title"/>
          </p:nvPr>
        </p:nvSpPr>
        <p:spPr>
          <a:xfrm>
            <a:off x="311700" y="142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ja" sz="2400" dirty="0">
                <a:solidFill>
                  <a:srgbClr val="651B17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Differences from Prompt Market</a:t>
            </a:r>
            <a:endParaRPr sz="2400" dirty="0">
              <a:solidFill>
                <a:srgbClr val="651B17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3" name="Google Shape;143;p30"/>
          <p:cNvSpPr txBox="1"/>
          <p:nvPr/>
        </p:nvSpPr>
        <p:spPr>
          <a:xfrm>
            <a:off x="177750" y="755082"/>
            <a:ext cx="8788500" cy="429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2000" b="1" dirty="0">
                <a:solidFill>
                  <a:schemeClr val="bg1"/>
                </a:solidFill>
                <a:effectLst>
                  <a:glow rad="487758">
                    <a:srgbClr val="651B17">
                      <a:alpha val="40000"/>
                    </a:srgbClr>
                  </a:glow>
                </a:effectLst>
              </a:rPr>
              <a:t>Immediate use of the AI environment</a:t>
            </a:r>
            <a:endParaRPr lang="ja-JP" altLang="en-US" sz="2000" b="1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1500" dirty="0">
                <a:solidFill>
                  <a:schemeClr val="bg1"/>
                </a:solidFill>
                <a:effectLst>
                  <a:glow rad="487758">
                    <a:srgbClr val="651B17">
                      <a:alpha val="40000"/>
                    </a:srgbClr>
                  </a:glow>
                </a:effectLst>
              </a:rPr>
              <a:t>Users can use AI tools immediately without needing to prepare their own AI environment. </a:t>
            </a:r>
            <a:endParaRPr lang="ja-JP" altLang="en-US" sz="1500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ja-JP" altLang="en-US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2000" b="1" dirty="0">
                <a:solidFill>
                  <a:schemeClr val="bg1"/>
                </a:solidFill>
                <a:effectLst>
                  <a:glow rad="487758">
                    <a:srgbClr val="651B17">
                      <a:alpha val="40000"/>
                    </a:srgbClr>
                  </a:glow>
                </a:effectLst>
              </a:rPr>
              <a:t>Protection of intellectual property rights</a:t>
            </a:r>
            <a:endParaRPr lang="ja-JP" altLang="en-US" sz="2000" b="1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1500" dirty="0">
                <a:solidFill>
                  <a:schemeClr val="bg1"/>
                </a:solidFill>
                <a:effectLst>
                  <a:glow rad="487758">
                    <a:srgbClr val="651B17">
                      <a:alpha val="40000"/>
                    </a:srgbClr>
                  </a:glow>
                </a:effectLst>
              </a:rPr>
              <a:t>The knowledge and techniques of AI experts are properly protected, providing a safe environment for use.</a:t>
            </a:r>
            <a:endParaRPr lang="ja-JP" altLang="en-US" sz="1500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ja-JP" altLang="en-US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2000" b="1" dirty="0">
                <a:solidFill>
                  <a:schemeClr val="bg1"/>
                </a:solidFill>
                <a:effectLst>
                  <a:glow rad="487758">
                    <a:srgbClr val="651B17">
                      <a:alpha val="40000"/>
                    </a:srgbClr>
                  </a:glow>
                </a:effectLst>
              </a:rPr>
              <a:t>Continuous value maximization</a:t>
            </a:r>
            <a:endParaRPr lang="ja-JP" altLang="en-US" sz="2000" b="1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1500" dirty="0">
                <a:solidFill>
                  <a:schemeClr val="bg1"/>
                </a:solidFill>
                <a:effectLst>
                  <a:glow rad="487758">
                    <a:srgbClr val="651B17">
                      <a:alpha val="40000"/>
                    </a:srgbClr>
                  </a:glow>
                </a:effectLst>
              </a:rPr>
              <a:t>Continuous use maximizes the value of intellectual property rights instead of one-time downloads.</a:t>
            </a:r>
            <a:endParaRPr lang="ja-JP" altLang="en-US" sz="1500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ja-JP" altLang="en-US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2000" b="1" dirty="0">
                <a:solidFill>
                  <a:schemeClr val="bg1"/>
                </a:solidFill>
                <a:effectLst>
                  <a:glow rad="487758">
                    <a:srgbClr val="651B17">
                      <a:alpha val="40000"/>
                    </a:srgbClr>
                  </a:glow>
                </a:effectLst>
              </a:rPr>
              <a:t>Easy sharing of improvements and feedback</a:t>
            </a:r>
            <a:endParaRPr lang="ja-JP" altLang="en-US" sz="2000" b="1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1500" dirty="0">
                <a:solidFill>
                  <a:schemeClr val="bg1"/>
                </a:solidFill>
                <a:effectLst>
                  <a:glow rad="487758">
                    <a:srgbClr val="651B17">
                      <a:alpha val="40000"/>
                    </a:srgbClr>
                  </a:glow>
                </a:effectLst>
              </a:rPr>
              <a:t>AI experts and users can easily share improvements and feedback, enabling quick response and enhancement.</a:t>
            </a:r>
            <a:endParaRPr lang="en-US" altLang="ja-JP" sz="1500" dirty="0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endParaRPr lang="ja-JP" altLang="en-US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2000" b="1" dirty="0">
                <a:solidFill>
                  <a:schemeClr val="bg1"/>
                </a:solidFill>
                <a:effectLst>
                  <a:glow rad="487758">
                    <a:srgbClr val="651B17">
                      <a:alpha val="40000"/>
                    </a:srgbClr>
                  </a:glow>
                </a:effectLst>
              </a:rPr>
              <a:t>Introduction of a subscription model</a:t>
            </a:r>
            <a:endParaRPr lang="ja-JP" altLang="en-US" sz="2000" b="1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altLang="ja-JP" sz="1500" dirty="0">
                <a:solidFill>
                  <a:schemeClr val="bg1"/>
                </a:solidFill>
                <a:effectLst>
                  <a:glow rad="487758">
                    <a:srgbClr val="651B17">
                      <a:alpha val="40000"/>
                    </a:srgbClr>
                  </a:glow>
                </a:effectLst>
              </a:rPr>
              <a:t>Regular billing is possible for continuous use, enabling a stable revenue model.</a:t>
            </a:r>
            <a:endParaRPr lang="ja-JP" altLang="en-US" sz="1500" dirty="0">
              <a:solidFill>
                <a:schemeClr val="bg1"/>
              </a:solidFill>
              <a:effectLst>
                <a:glow rad="487758">
                  <a:srgbClr val="651B17">
                    <a:alpha val="40000"/>
                  </a:srgbClr>
                </a:glow>
              </a:effectLst>
            </a:endParaRPr>
          </a:p>
        </p:txBody>
      </p:sp>
      <p:sp>
        <p:nvSpPr>
          <p:cNvPr id="2" name="Google Shape;148;p31">
            <a:extLst>
              <a:ext uri="{FF2B5EF4-FFF2-40B4-BE49-F238E27FC236}">
                <a16:creationId xmlns:a16="http://schemas.microsoft.com/office/drawing/2014/main" id="{009FF35E-4092-3674-930F-4914AD9A5F86}"/>
              </a:ext>
            </a:extLst>
          </p:cNvPr>
          <p:cNvSpPr txBox="1">
            <a:spLocks/>
          </p:cNvSpPr>
          <p:nvPr/>
        </p:nvSpPr>
        <p:spPr>
          <a:xfrm>
            <a:off x="7213432" y="89748"/>
            <a:ext cx="1930568" cy="290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altLang="ja" sz="1600" dirty="0">
                <a:solidFill>
                  <a:schemeClr val="bg1"/>
                </a:solidFill>
              </a:rPr>
              <a:t>https://SisAi.world</a:t>
            </a:r>
            <a:endParaRPr lang="en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title"/>
          </p:nvPr>
        </p:nvSpPr>
        <p:spPr>
          <a:xfrm>
            <a:off x="311700" y="3208374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dirty="0">
                <a:solidFill>
                  <a:schemeClr val="bg2"/>
                </a:solidFill>
              </a:rPr>
              <a:t>https://SisAi.world</a:t>
            </a:r>
            <a:endParaRPr sz="3000" dirty="0">
              <a:solidFill>
                <a:schemeClr val="bg2"/>
              </a:solidFill>
            </a:endParaRPr>
          </a:p>
        </p:txBody>
      </p:sp>
      <p:pic>
        <p:nvPicPr>
          <p:cNvPr id="2" name="図 1" descr="QR コード&#10;&#10;自動的に生成された説明">
            <a:extLst>
              <a:ext uri="{FF2B5EF4-FFF2-40B4-BE49-F238E27FC236}">
                <a16:creationId xmlns:a16="http://schemas.microsoft.com/office/drawing/2014/main" id="{031E4AB7-4347-2A2A-4AA6-C076877FB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31" y="739295"/>
            <a:ext cx="2588937" cy="24690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345</Words>
  <Application>Microsoft Macintosh PowerPoint</Application>
  <PresentationFormat>画面に合わせる (16:9)</PresentationFormat>
  <Paragraphs>63</Paragraphs>
  <Slides>7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-webkit-standard</vt:lpstr>
      <vt:lpstr>Arial</vt:lpstr>
      <vt:lpstr>Simple Light</vt:lpstr>
      <vt:lpstr>Simple Light</vt:lpstr>
      <vt:lpstr>SisAi World</vt:lpstr>
      <vt:lpstr>What is SisAi World?</vt:lpstr>
      <vt:lpstr>General Users‘ merits</vt:lpstr>
      <vt:lpstr>Benefits for AI Experts</vt:lpstr>
      <vt:lpstr>Benefits for Companies and Organizations</vt:lpstr>
      <vt:lpstr>Differences from Prompt Market</vt:lpstr>
      <vt:lpstr>https://SisAi.world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Qingjie Du</cp:lastModifiedBy>
  <cp:revision>32</cp:revision>
  <dcterms:modified xsi:type="dcterms:W3CDTF">2024-08-06T00:06:31Z</dcterms:modified>
</cp:coreProperties>
</file>